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2" r:id="rId9"/>
    <p:sldId id="261" r:id="rId10"/>
    <p:sldId id="267" r:id="rId11"/>
    <p:sldId id="270" r:id="rId12"/>
    <p:sldId id="271" r:id="rId13"/>
    <p:sldId id="268" r:id="rId14"/>
    <p:sldId id="272" r:id="rId15"/>
    <p:sldId id="273" r:id="rId16"/>
    <p:sldId id="274" r:id="rId17"/>
    <p:sldId id="264" r:id="rId18"/>
    <p:sldId id="265" r:id="rId19"/>
    <p:sldId id="279" r:id="rId20"/>
    <p:sldId id="278" r:id="rId21"/>
    <p:sldId id="280" r:id="rId22"/>
    <p:sldId id="276" r:id="rId23"/>
    <p:sldId id="289" r:id="rId24"/>
    <p:sldId id="290" r:id="rId25"/>
    <p:sldId id="284" r:id="rId26"/>
    <p:sldId id="281" r:id="rId27"/>
    <p:sldId id="277" r:id="rId28"/>
    <p:sldId id="282" r:id="rId29"/>
    <p:sldId id="283" r:id="rId30"/>
    <p:sldId id="275" r:id="rId31"/>
    <p:sldId id="285" r:id="rId32"/>
    <p:sldId id="286" r:id="rId33"/>
    <p:sldId id="287" r:id="rId34"/>
    <p:sldId id="288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A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2" autoAdjust="0"/>
    <p:restoredTop sz="94660"/>
  </p:normalViewPr>
  <p:slideViewPr>
    <p:cSldViewPr snapToGrid="0">
      <p:cViewPr varScale="1">
        <p:scale>
          <a:sx n="66" d="100"/>
          <a:sy n="66" d="100"/>
        </p:scale>
        <p:origin x="18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B376D-4944-4B93-9E91-E87CA28306FC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63FE8-FA7B-4260-A4C1-E4C83A09C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8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63FE8-FA7B-4260-A4C1-E4C83A09C2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7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4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4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2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2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2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5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AAD1F-B85C-440D-9D2A-7CFECE18A51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A77CA-ABC8-4A68-817C-41276490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79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prog.io/" TargetMode="External"/><Relationship Id="rId5" Type="http://schemas.openxmlformats.org/officeDocument/2006/relationships/hyperlink" Target="https://developer.mozilla.org/en-US/docs/Learn/Tools_and_testing/Client-side_JavaScript_frameworks/Vue_getting_started" TargetMode="External"/><Relationship Id="rId4" Type="http://schemas.openxmlformats.org/officeDocument/2006/relationships/hyperlink" Target="https://www.vuemastery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8332"/>
            <a:ext cx="12191999" cy="21674664"/>
          </a:xfrm>
          <a:prstGeom prst="rect">
            <a:avLst/>
          </a:prstGeom>
          <a:solidFill>
            <a:srgbClr val="1BA473"/>
          </a:solidFill>
        </p:spPr>
      </p:pic>
    </p:spTree>
    <p:extLst>
      <p:ext uri="{BB962C8B-B14F-4D97-AF65-F5344CB8AC3E}">
        <p14:creationId xmlns:p14="http://schemas.microsoft.com/office/powerpoint/2010/main" val="10370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86311" y="1277079"/>
            <a:ext cx="9219378" cy="4303843"/>
            <a:chOff x="1516265" y="1667892"/>
            <a:chExt cx="7695779" cy="35222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84"/>
            <a:stretch/>
          </p:blipFill>
          <p:spPr>
            <a:xfrm>
              <a:off x="7133884" y="1667892"/>
              <a:ext cx="1441742" cy="233608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2" r="34950"/>
            <a:stretch/>
          </p:blipFill>
          <p:spPr>
            <a:xfrm>
              <a:off x="1772999" y="1698670"/>
              <a:ext cx="1306460" cy="233608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17" r="4025"/>
            <a:stretch/>
          </p:blipFill>
          <p:spPr>
            <a:xfrm>
              <a:off x="4453444" y="1698670"/>
              <a:ext cx="1306460" cy="233608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265" y="4141796"/>
              <a:ext cx="1788166" cy="10483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541" y="4003977"/>
              <a:ext cx="1626755" cy="108450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9"/>
            <a:stretch/>
          </p:blipFill>
          <p:spPr>
            <a:xfrm>
              <a:off x="6780721" y="3868615"/>
              <a:ext cx="2431323" cy="1321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1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98017" y="2197894"/>
            <a:ext cx="5995967" cy="2462213"/>
            <a:chOff x="2211160" y="2213231"/>
            <a:chExt cx="5995967" cy="24622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160" y="2747069"/>
              <a:ext cx="2656262" cy="139453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795889" y="2213231"/>
              <a:ext cx="2411238" cy="2462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accent1">
                      <a:lumMod val="75000"/>
                    </a:schemeClr>
                  </a:solidFill>
                  <a:latin typeface="Inter"/>
                </a:rPr>
                <a:t>C</a:t>
              </a:r>
              <a:r>
                <a:rPr lang="en-US" sz="4400" b="1" dirty="0" smtClean="0">
                  <a:latin typeface="Inter"/>
                </a:rPr>
                <a:t>ontent</a:t>
              </a:r>
            </a:p>
            <a:p>
              <a:pPr>
                <a:lnSpc>
                  <a:spcPct val="150000"/>
                </a:lnSpc>
              </a:pPr>
              <a:r>
                <a:rPr lang="en-US" sz="4400" b="1" dirty="0" smtClean="0">
                  <a:solidFill>
                    <a:schemeClr val="accent1">
                      <a:lumMod val="75000"/>
                    </a:schemeClr>
                  </a:solidFill>
                  <a:latin typeface="Inter"/>
                </a:rPr>
                <a:t>D</a:t>
              </a:r>
              <a:r>
                <a:rPr lang="en-US" sz="4400" b="1" dirty="0" smtClean="0">
                  <a:latin typeface="Inter"/>
                </a:rPr>
                <a:t>elivery</a:t>
              </a:r>
            </a:p>
            <a:p>
              <a:r>
                <a:rPr lang="en-US" sz="4400" b="1" dirty="0" smtClean="0">
                  <a:solidFill>
                    <a:schemeClr val="accent1">
                      <a:lumMod val="75000"/>
                    </a:schemeClr>
                  </a:solidFill>
                  <a:latin typeface="Inter"/>
                </a:rPr>
                <a:t>N</a:t>
              </a:r>
              <a:r>
                <a:rPr lang="en-US" sz="4400" b="1" dirty="0" smtClean="0">
                  <a:latin typeface="Inter"/>
                </a:rPr>
                <a:t>etwork</a:t>
              </a:r>
              <a:endParaRPr lang="en-US" sz="4400" b="1" dirty="0">
                <a:latin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5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50" y="2029850"/>
            <a:ext cx="2798300" cy="27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4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657042" y="1087444"/>
            <a:ext cx="6877916" cy="4683113"/>
            <a:chOff x="1772529" y="1082709"/>
            <a:chExt cx="6877916" cy="46831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323" y="1082709"/>
              <a:ext cx="2604328" cy="15931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906" y="4104804"/>
              <a:ext cx="1655161" cy="1661018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772529" y="3390314"/>
              <a:ext cx="6877916" cy="0"/>
            </a:xfrm>
            <a:prstGeom prst="lin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9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80129" y="2077499"/>
            <a:ext cx="5431743" cy="2703003"/>
            <a:chOff x="3380129" y="2478116"/>
            <a:chExt cx="5431743" cy="2703003"/>
          </a:xfrm>
        </p:grpSpPr>
        <p:sp>
          <p:nvSpPr>
            <p:cNvPr id="6" name="TextBox 5"/>
            <p:cNvSpPr txBox="1"/>
            <p:nvPr/>
          </p:nvSpPr>
          <p:spPr>
            <a:xfrm>
              <a:off x="3673542" y="4473233"/>
              <a:ext cx="48449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Inter"/>
                </a:rPr>
                <a:t>Visual Studio Code</a:t>
              </a:r>
              <a:endParaRPr lang="en-US" sz="1100" b="1" dirty="0">
                <a:latin typeface="Inter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380129" y="2478116"/>
              <a:ext cx="5431743" cy="1404566"/>
              <a:chOff x="3641920" y="2478116"/>
              <a:chExt cx="5431743" cy="140456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b="7079"/>
              <a:stretch/>
            </p:blipFill>
            <p:spPr>
              <a:xfrm>
                <a:off x="3641920" y="2478116"/>
                <a:ext cx="2688541" cy="140456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517" t="22602" r="4025" b="22705"/>
              <a:stretch/>
            </p:blipFill>
            <p:spPr>
              <a:xfrm>
                <a:off x="7832596" y="2561420"/>
                <a:ext cx="1241067" cy="1237958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059636" y="2824967"/>
                <a:ext cx="6335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b="1" dirty="0" smtClean="0">
                    <a:latin typeface="Inter"/>
                  </a:rPr>
                  <a:t>+</a:t>
                </a:r>
                <a:endParaRPr lang="en-US" b="1" dirty="0">
                  <a:latin typeface="In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50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8332"/>
            <a:ext cx="12191999" cy="21674664"/>
          </a:xfrm>
          <a:prstGeom prst="rect">
            <a:avLst/>
          </a:prstGeom>
          <a:solidFill>
            <a:srgbClr val="1BA473"/>
          </a:solidFill>
        </p:spPr>
      </p:pic>
    </p:spTree>
    <p:extLst>
      <p:ext uri="{BB962C8B-B14F-4D97-AF65-F5344CB8AC3E}">
        <p14:creationId xmlns:p14="http://schemas.microsoft.com/office/powerpoint/2010/main" val="266210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r="22401"/>
          <a:stretch/>
        </p:blipFill>
        <p:spPr>
          <a:xfrm>
            <a:off x="2178148" y="633906"/>
            <a:ext cx="7835705" cy="55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7238"/>
            <a:ext cx="100584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0" y="1932179"/>
            <a:ext cx="9948700" cy="29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4311" y="2967335"/>
            <a:ext cx="5083379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5400" b="1" i="0" dirty="0" smtClean="0">
                <a:solidFill>
                  <a:srgbClr val="1BA473"/>
                </a:solidFill>
                <a:effectLst/>
                <a:latin typeface="Inter"/>
              </a:rPr>
              <a:t>#</a:t>
            </a:r>
            <a:r>
              <a:rPr lang="en-US" sz="5400" b="1" i="0" dirty="0" smtClean="0">
                <a:effectLst/>
                <a:latin typeface="Inter"/>
              </a:rPr>
              <a:t> What is </a:t>
            </a:r>
            <a:r>
              <a:rPr lang="en-US" sz="5400" b="1" i="0" dirty="0" err="1" smtClean="0">
                <a:effectLst/>
                <a:latin typeface="Inter"/>
              </a:rPr>
              <a:t>Vue</a:t>
            </a:r>
            <a:r>
              <a:rPr lang="en-US" sz="5400" b="1" i="0" dirty="0" smtClean="0">
                <a:effectLst/>
                <a:latin typeface="Inter"/>
              </a:rPr>
              <a:t>?</a:t>
            </a:r>
            <a:endParaRPr lang="en-US" sz="5400" b="1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1877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73" y="476086"/>
            <a:ext cx="8274055" cy="590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51969" y="571699"/>
            <a:ext cx="10899082" cy="5714602"/>
            <a:chOff x="829994" y="498160"/>
            <a:chExt cx="10899082" cy="57146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2659" y="498160"/>
              <a:ext cx="4526417" cy="571460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994" y="1027258"/>
              <a:ext cx="6586147" cy="4656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21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21" y="1085411"/>
            <a:ext cx="9071959" cy="468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260" t="21202" r="40089" b="23413"/>
          <a:stretch/>
        </p:blipFill>
        <p:spPr>
          <a:xfrm>
            <a:off x="0" y="0"/>
            <a:ext cx="542924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9" y="1005840"/>
            <a:ext cx="6751912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965895"/>
            <a:ext cx="5429249" cy="1892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4023360"/>
            <a:ext cx="5429249" cy="6096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762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5786" y="2967335"/>
            <a:ext cx="9520428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5400" b="1" i="0" dirty="0" smtClean="0">
                <a:solidFill>
                  <a:srgbClr val="1BA473"/>
                </a:solidFill>
                <a:effectLst/>
                <a:latin typeface="Inter"/>
              </a:rPr>
              <a:t>#</a:t>
            </a:r>
            <a:r>
              <a:rPr lang="en-US" sz="5400" b="1" dirty="0" smtClean="0">
                <a:latin typeface="Inter"/>
              </a:rPr>
              <a:t> Creating a </a:t>
            </a:r>
            <a:r>
              <a:rPr lang="en-US" sz="5400" b="1" dirty="0" err="1" smtClean="0">
                <a:latin typeface="Inter"/>
              </a:rPr>
              <a:t>Vue</a:t>
            </a:r>
            <a:r>
              <a:rPr lang="en-US" sz="5400" b="1" dirty="0" smtClean="0">
                <a:latin typeface="Inter"/>
              </a:rPr>
              <a:t> Application</a:t>
            </a:r>
            <a:endParaRPr lang="en-US" sz="5400" b="1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638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64510" y="3669872"/>
            <a:ext cx="35398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b="1" i="0" dirty="0" smtClean="0">
                <a:solidFill>
                  <a:srgbClr val="1BA473"/>
                </a:solidFill>
                <a:effectLst/>
                <a:latin typeface="Inter"/>
              </a:rPr>
              <a:t>#</a:t>
            </a:r>
            <a:r>
              <a:rPr lang="en-US" sz="2400" b="1" dirty="0">
                <a:latin typeface="Inter"/>
              </a:rPr>
              <a:t> </a:t>
            </a:r>
            <a:r>
              <a:rPr lang="en-US" sz="2400" b="1" dirty="0"/>
              <a:t>The application </a:t>
            </a:r>
            <a:r>
              <a:rPr lang="en-US" sz="2400" b="1" dirty="0" smtClean="0"/>
              <a:t>instance</a:t>
            </a:r>
            <a:endParaRPr lang="en-US" sz="2400" b="1" dirty="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020219" y="743803"/>
            <a:ext cx="10151562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Every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Vue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application starts by creating a new 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application instance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with the</a:t>
            </a:r>
            <a:r>
              <a:rPr lang="en-US" altLang="en-US" dirty="0" smtClean="0">
                <a:latin typeface="Inter"/>
              </a:rPr>
              <a:t> </a:t>
            </a:r>
            <a:r>
              <a:rPr lang="en-US" altLang="en-US" dirty="0" err="1" smtClean="0">
                <a:latin typeface="Inter"/>
              </a:rPr>
              <a:t>createApp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 function: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757" t="35432" r="49279" b="22069"/>
          <a:stretch/>
        </p:blipFill>
        <p:spPr>
          <a:xfrm>
            <a:off x="0" y="4382587"/>
            <a:ext cx="5186289" cy="248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3273" t="24032" r="17912" b="23852"/>
          <a:stretch/>
        </p:blipFill>
        <p:spPr>
          <a:xfrm>
            <a:off x="5190985" y="1580949"/>
            <a:ext cx="7005711" cy="528843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307103" y="2948464"/>
            <a:ext cx="3193367" cy="484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500470" y="2725627"/>
            <a:ext cx="6302324" cy="1044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7286" y="5387926"/>
            <a:ext cx="4848664" cy="1300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7707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05365" y="1776560"/>
            <a:ext cx="9581270" cy="3304881"/>
            <a:chOff x="1940170" y="1949400"/>
            <a:chExt cx="8663353" cy="2762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70" y="2116087"/>
              <a:ext cx="3810000" cy="24288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23" y="1949400"/>
              <a:ext cx="3810000" cy="276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76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5250" y="-12018433"/>
            <a:ext cx="12192000" cy="21674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8096221" y="2921168"/>
            <a:ext cx="4076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atin typeface="Inter"/>
              </a:rPr>
              <a:t>JavaScript</a:t>
            </a:r>
            <a:endParaRPr lang="en-US" sz="6600" b="1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548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66419"/>
            <a:ext cx="5331655" cy="10016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54" y="0"/>
            <a:ext cx="8086725" cy="518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36186" y="3558178"/>
            <a:ext cx="14542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{{  }}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978633" y="4611858"/>
            <a:ext cx="1617785" cy="11394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054708" y="5680240"/>
            <a:ext cx="19239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Inter"/>
              </a:rPr>
              <a:t>double braces</a:t>
            </a:r>
            <a:endParaRPr lang="en-US" sz="2000" b="1" dirty="0">
              <a:latin typeface="Int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370955" y="2771335"/>
            <a:ext cx="4433980" cy="31089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292353" y="2753764"/>
            <a:ext cx="3229088" cy="503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3042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1"/>
            <a:ext cx="3976914" cy="6858000"/>
            <a:chOff x="0" y="0"/>
            <a:chExt cx="4220308" cy="75762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4220308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0"/>
              <a:ext cx="4220308" cy="947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557" y="174709"/>
              <a:ext cx="769242" cy="578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Inter"/>
                </a:rPr>
                <a:t>v</a:t>
              </a:r>
              <a:r>
                <a:rPr lang="en-US" sz="2800" b="1" dirty="0" smtClean="0">
                  <a:latin typeface="Inter"/>
                </a:rPr>
                <a:t>-if</a:t>
              </a:r>
              <a:endParaRPr lang="en-US" sz="2800" b="1" dirty="0">
                <a:latin typeface="Int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947036"/>
              <a:ext cx="4220308" cy="9470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3557" y="1114713"/>
              <a:ext cx="1044822" cy="578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Inter"/>
                </a:rPr>
                <a:t>v</a:t>
              </a:r>
              <a:r>
                <a:rPr lang="en-US" sz="2800" b="1" dirty="0" smtClean="0">
                  <a:latin typeface="Inter"/>
                </a:rPr>
                <a:t>-for</a:t>
              </a:r>
              <a:endParaRPr lang="en-US" sz="2800" b="1" dirty="0">
                <a:latin typeface="Inte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1894072"/>
              <a:ext cx="4220308" cy="947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3557" y="2068781"/>
              <a:ext cx="1658921" cy="578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Inter"/>
                </a:rPr>
                <a:t>v-model</a:t>
              </a:r>
              <a:endParaRPr lang="en-US" sz="2800" b="1" dirty="0">
                <a:latin typeface="Inter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2841108"/>
              <a:ext cx="4220308" cy="9470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3557" y="3008785"/>
              <a:ext cx="2424421" cy="578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>
                  <a:latin typeface="Inter"/>
                </a:rPr>
                <a:t>v-bind:class</a:t>
              </a:r>
              <a:endParaRPr lang="en-US" sz="2800" b="1" dirty="0">
                <a:latin typeface="Inter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3788144"/>
              <a:ext cx="4220308" cy="947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3557" y="3962853"/>
              <a:ext cx="2191370" cy="578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latin typeface="Inter"/>
                </a:rPr>
                <a:t>v</a:t>
              </a:r>
              <a:r>
                <a:rPr lang="en-US" sz="2800" b="1" dirty="0" err="1" smtClean="0">
                  <a:latin typeface="Inter"/>
                </a:rPr>
                <a:t>-one:click</a:t>
              </a:r>
              <a:endParaRPr lang="en-US" sz="2800" b="1" dirty="0">
                <a:latin typeface="Int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4735180"/>
              <a:ext cx="4220308" cy="9470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3557" y="4902857"/>
              <a:ext cx="2679587" cy="578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>
                  <a:latin typeface="Inter"/>
                </a:rPr>
                <a:t>v-one:change</a:t>
              </a:r>
              <a:endParaRPr lang="en-US" sz="2800" b="1" dirty="0">
                <a:latin typeface="Int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5682216"/>
              <a:ext cx="4220308" cy="947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3557" y="5856925"/>
              <a:ext cx="1510926" cy="578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Inter"/>
                </a:rPr>
                <a:t>v</a:t>
              </a:r>
              <a:r>
                <a:rPr lang="en-US" sz="2800" b="1" dirty="0" smtClean="0">
                  <a:latin typeface="Inter"/>
                </a:rPr>
                <a:t>-show</a:t>
              </a:r>
              <a:endParaRPr lang="en-US" sz="2800" b="1" dirty="0">
                <a:latin typeface="Inter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6629252"/>
              <a:ext cx="4220308" cy="9470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57" y="6796929"/>
              <a:ext cx="2339366" cy="578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>
                  <a:latin typeface="Inter"/>
                </a:rPr>
                <a:t>v-bind:style</a:t>
              </a:r>
              <a:endParaRPr lang="en-US" sz="2800" b="1" dirty="0">
                <a:latin typeface="Inter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772" t="24664" r="29925" b="8990"/>
          <a:stretch/>
        </p:blipFill>
        <p:spPr>
          <a:xfrm>
            <a:off x="3976914" y="1"/>
            <a:ext cx="8328995" cy="6858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444481" y="3353681"/>
            <a:ext cx="1983261" cy="374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672735" y="562676"/>
            <a:ext cx="1983261" cy="374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923692" y="5796730"/>
            <a:ext cx="1252025" cy="38294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988457" y="749805"/>
            <a:ext cx="3561247" cy="13844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868145" y="3495181"/>
            <a:ext cx="3481681" cy="20769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882" t="24856" r="20087" b="14567"/>
          <a:stretch/>
        </p:blipFill>
        <p:spPr>
          <a:xfrm>
            <a:off x="0" y="0"/>
            <a:ext cx="7053943" cy="6857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123" t="13895" r="52956" b="17259"/>
          <a:stretch/>
        </p:blipFill>
        <p:spPr>
          <a:xfrm>
            <a:off x="8137158" y="0"/>
            <a:ext cx="4059534" cy="6855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53943" y="0"/>
            <a:ext cx="1083215" cy="68552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83221" y="2616558"/>
            <a:ext cx="3372791" cy="3671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78154" y="3427625"/>
            <a:ext cx="2092258" cy="14489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8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7744" y="-1851331"/>
            <a:ext cx="16852527" cy="11024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1782" y="1628507"/>
            <a:ext cx="3097964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Inter"/>
                <a:hlinkClick r:id="rId3"/>
              </a:rPr>
              <a:t>vuejs.org</a:t>
            </a:r>
            <a:endParaRPr lang="en-US" sz="2400" dirty="0" smtClean="0">
              <a:latin typeface="Inter"/>
            </a:endParaRPr>
          </a:p>
          <a:p>
            <a:endParaRPr lang="en-US" sz="2400" dirty="0" smtClean="0">
              <a:latin typeface="Inter"/>
            </a:endParaRPr>
          </a:p>
          <a:p>
            <a:r>
              <a:rPr lang="en-US" sz="2400" dirty="0" smtClean="0">
                <a:latin typeface="Inter"/>
                <a:hlinkClick r:id="rId4"/>
              </a:rPr>
              <a:t>vuemastery.com</a:t>
            </a:r>
            <a:endParaRPr lang="en-US" sz="2400" dirty="0" smtClean="0">
              <a:latin typeface="Inter"/>
            </a:endParaRPr>
          </a:p>
          <a:p>
            <a:endParaRPr lang="en-US" sz="2400" dirty="0">
              <a:latin typeface="Inter"/>
            </a:endParaRPr>
          </a:p>
          <a:p>
            <a:r>
              <a:rPr lang="en-US" sz="2400" dirty="0" smtClean="0">
                <a:latin typeface="Inter"/>
                <a:hlinkClick r:id="rId5"/>
              </a:rPr>
              <a:t>developer.mozilla.org</a:t>
            </a:r>
            <a:endParaRPr lang="en-US" sz="2400" dirty="0" smtClean="0">
              <a:latin typeface="Inter"/>
            </a:endParaRPr>
          </a:p>
          <a:p>
            <a:endParaRPr lang="en-US" sz="2400" dirty="0">
              <a:latin typeface="Inter"/>
            </a:endParaRPr>
          </a:p>
          <a:p>
            <a:r>
              <a:rPr lang="en-US" sz="2400" dirty="0" smtClean="0">
                <a:latin typeface="Inter"/>
                <a:hlinkClick r:id="rId6"/>
              </a:rPr>
              <a:t>webprog.io</a:t>
            </a:r>
            <a:endParaRPr lang="en-US" sz="2400" dirty="0" smtClean="0">
              <a:latin typeface="Inter"/>
            </a:endParaRPr>
          </a:p>
          <a:p>
            <a:endParaRPr lang="en-US" sz="2400" dirty="0">
              <a:latin typeface="Inter"/>
            </a:endParaRPr>
          </a:p>
          <a:p>
            <a:r>
              <a:rPr lang="en-US" sz="2400" dirty="0" smtClean="0">
                <a:latin typeface="Inter"/>
                <a:hlinkClick r:id="rId7"/>
              </a:rPr>
              <a:t>github.com</a:t>
            </a:r>
            <a:endParaRPr lang="en-US" sz="2400" dirty="0" smtClean="0">
              <a:latin typeface="Inter"/>
            </a:endParaRPr>
          </a:p>
          <a:p>
            <a:endParaRPr lang="en-US" sz="2400" dirty="0">
              <a:latin typeface="Inter"/>
            </a:endParaRPr>
          </a:p>
          <a:p>
            <a:endParaRPr lang="en-US" sz="2400" dirty="0">
              <a:latin typeface="Inter"/>
            </a:endParaRPr>
          </a:p>
          <a:p>
            <a:endParaRPr lang="en-US" dirty="0" smtClean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1499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12" y="2634853"/>
            <a:ext cx="5875577" cy="15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18433"/>
            <a:ext cx="12192000" cy="216746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607837"/>
            <a:ext cx="6400813" cy="64008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790" y="624605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Brendan </a:t>
            </a:r>
            <a:r>
              <a:rPr lang="en-US" b="1" dirty="0" err="1">
                <a:solidFill>
                  <a:schemeClr val="bg1"/>
                </a:solidFill>
                <a:latin typeface="Inter"/>
              </a:rPr>
              <a:t>Eich</a:t>
            </a:r>
            <a:endParaRPr lang="en-US" b="1" dirty="0">
              <a:solidFill>
                <a:schemeClr val="bg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631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8332"/>
            <a:ext cx="12191999" cy="21674664"/>
          </a:xfrm>
          <a:prstGeom prst="rect">
            <a:avLst/>
          </a:prstGeom>
          <a:solidFill>
            <a:srgbClr val="1BA473"/>
          </a:solidFill>
        </p:spPr>
      </p:pic>
    </p:spTree>
    <p:extLst>
      <p:ext uri="{BB962C8B-B14F-4D97-AF65-F5344CB8AC3E}">
        <p14:creationId xmlns:p14="http://schemas.microsoft.com/office/powerpoint/2010/main" val="315043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8332"/>
            <a:ext cx="12191999" cy="216746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88526" y="5607706"/>
            <a:ext cx="1214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Inter"/>
              </a:rPr>
              <a:t>Evan You</a:t>
            </a:r>
            <a:endParaRPr lang="en-US" b="1" dirty="0">
              <a:solidFill>
                <a:schemeClr val="bg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0716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7744" y="-1851331"/>
            <a:ext cx="16852527" cy="11024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1782" y="1628507"/>
            <a:ext cx="408778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Inter"/>
              </a:rPr>
              <a:t>1. Easy </a:t>
            </a:r>
            <a:r>
              <a:rPr lang="en-US" sz="2400" b="1" dirty="0">
                <a:latin typeface="Inter"/>
              </a:rPr>
              <a:t>to </a:t>
            </a:r>
            <a:r>
              <a:rPr lang="en-US" sz="2400" b="1" dirty="0" smtClean="0">
                <a:latin typeface="Inter"/>
              </a:rPr>
              <a:t>Learn</a:t>
            </a:r>
          </a:p>
          <a:p>
            <a:endParaRPr lang="en-US" sz="2400" b="1" dirty="0" smtClean="0">
              <a:latin typeface="Inter"/>
            </a:endParaRPr>
          </a:p>
          <a:p>
            <a:r>
              <a:rPr lang="en-US" sz="2400" b="1" dirty="0" smtClean="0">
                <a:latin typeface="Inter"/>
              </a:rPr>
              <a:t>2. </a:t>
            </a:r>
            <a:r>
              <a:rPr lang="en-US" sz="2400" b="1" dirty="0" err="1" smtClean="0">
                <a:latin typeface="Inter"/>
              </a:rPr>
              <a:t>Vue</a:t>
            </a:r>
            <a:r>
              <a:rPr lang="en-US" sz="2400" b="1" dirty="0" smtClean="0">
                <a:latin typeface="Inter"/>
              </a:rPr>
              <a:t> </a:t>
            </a:r>
            <a:r>
              <a:rPr lang="en-US" sz="2400" b="1" dirty="0">
                <a:latin typeface="Inter"/>
              </a:rPr>
              <a:t>is exceptionally </a:t>
            </a:r>
            <a:r>
              <a:rPr lang="en-US" sz="2400" b="1" dirty="0" smtClean="0">
                <a:latin typeface="Inter"/>
              </a:rPr>
              <a:t>fast</a:t>
            </a:r>
          </a:p>
          <a:p>
            <a:endParaRPr lang="en-US" sz="2400" b="1" dirty="0">
              <a:latin typeface="Inter"/>
            </a:endParaRPr>
          </a:p>
          <a:p>
            <a:r>
              <a:rPr lang="en-US" sz="2400" b="1" dirty="0" smtClean="0">
                <a:latin typeface="Inter"/>
              </a:rPr>
              <a:t>3. Lightweight</a:t>
            </a:r>
          </a:p>
          <a:p>
            <a:endParaRPr lang="en-US" sz="2400" b="1" dirty="0">
              <a:latin typeface="Inter"/>
            </a:endParaRPr>
          </a:p>
          <a:p>
            <a:r>
              <a:rPr lang="en-US" sz="2400" b="1" dirty="0" smtClean="0">
                <a:latin typeface="Inter"/>
              </a:rPr>
              <a:t>4. </a:t>
            </a:r>
            <a:r>
              <a:rPr lang="en-US" sz="1400" b="1" dirty="0">
                <a:latin typeface="Inter"/>
              </a:rPr>
              <a:t>Virtual DOM Performance and </a:t>
            </a:r>
            <a:r>
              <a:rPr lang="en-US" sz="1400" b="1" dirty="0" smtClean="0">
                <a:latin typeface="Inter"/>
              </a:rPr>
              <a:t>Rendering</a:t>
            </a:r>
            <a:endParaRPr lang="en-US" b="1" dirty="0" smtClean="0">
              <a:latin typeface="Inter"/>
            </a:endParaRPr>
          </a:p>
          <a:p>
            <a:endParaRPr lang="en-US" b="1" dirty="0">
              <a:latin typeface="Inter"/>
            </a:endParaRPr>
          </a:p>
          <a:p>
            <a:r>
              <a:rPr lang="en-US" sz="2400" b="1" dirty="0" smtClean="0">
                <a:latin typeface="Inter"/>
              </a:rPr>
              <a:t>5. </a:t>
            </a:r>
            <a:r>
              <a:rPr lang="en-US" sz="2400" b="1" dirty="0">
                <a:latin typeface="Inter"/>
              </a:rPr>
              <a:t>Two-Way Binding</a:t>
            </a:r>
            <a:endParaRPr lang="en-US" sz="2400" dirty="0">
              <a:latin typeface="Inter"/>
            </a:endParaRPr>
          </a:p>
          <a:p>
            <a:endParaRPr lang="en-US" dirty="0" smtClean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399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1944886"/>
            <a:ext cx="5276850" cy="29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4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77</Words>
  <Application>Microsoft Office PowerPoint</Application>
  <PresentationFormat>Widescreen</PresentationFormat>
  <Paragraphs>42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Khashayar Shomali</dc:creator>
  <cp:lastModifiedBy>Khashayar Shomali</cp:lastModifiedBy>
  <cp:revision>51</cp:revision>
  <dcterms:created xsi:type="dcterms:W3CDTF">2022-12-24T17:11:46Z</dcterms:created>
  <dcterms:modified xsi:type="dcterms:W3CDTF">2022-12-30T10:04:10Z</dcterms:modified>
</cp:coreProperties>
</file>